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4"/>
  </p:notesMasterIdLst>
  <p:handoutMasterIdLst>
    <p:handoutMasterId r:id="rId65"/>
  </p:handoutMasterIdLst>
  <p:sldIdLst>
    <p:sldId id="268" r:id="rId10"/>
    <p:sldId id="459" r:id="rId11"/>
    <p:sldId id="460" r:id="rId12"/>
    <p:sldId id="850" r:id="rId13"/>
    <p:sldId id="852" r:id="rId14"/>
    <p:sldId id="853" r:id="rId15"/>
    <p:sldId id="854" r:id="rId16"/>
    <p:sldId id="824" r:id="rId17"/>
    <p:sldId id="825" r:id="rId18"/>
    <p:sldId id="826" r:id="rId19"/>
    <p:sldId id="827" r:id="rId20"/>
    <p:sldId id="866" r:id="rId21"/>
    <p:sldId id="828" r:id="rId22"/>
    <p:sldId id="867" r:id="rId23"/>
    <p:sldId id="829" r:id="rId24"/>
    <p:sldId id="856" r:id="rId25"/>
    <p:sldId id="868" r:id="rId26"/>
    <p:sldId id="855" r:id="rId27"/>
    <p:sldId id="857" r:id="rId28"/>
    <p:sldId id="831" r:id="rId29"/>
    <p:sldId id="833" r:id="rId30"/>
    <p:sldId id="834" r:id="rId31"/>
    <p:sldId id="835" r:id="rId32"/>
    <p:sldId id="862" r:id="rId33"/>
    <p:sldId id="842" r:id="rId34"/>
    <p:sldId id="844" r:id="rId35"/>
    <p:sldId id="843" r:id="rId36"/>
    <p:sldId id="836" r:id="rId37"/>
    <p:sldId id="837" r:id="rId38"/>
    <p:sldId id="838" r:id="rId39"/>
    <p:sldId id="858" r:id="rId40"/>
    <p:sldId id="887" r:id="rId41"/>
    <p:sldId id="888" r:id="rId42"/>
    <p:sldId id="871" r:id="rId43"/>
    <p:sldId id="839" r:id="rId44"/>
    <p:sldId id="845" r:id="rId45"/>
    <p:sldId id="865" r:id="rId46"/>
    <p:sldId id="880" r:id="rId47"/>
    <p:sldId id="846" r:id="rId48"/>
    <p:sldId id="863" r:id="rId49"/>
    <p:sldId id="847" r:id="rId50"/>
    <p:sldId id="848" r:id="rId51"/>
    <p:sldId id="878" r:id="rId52"/>
    <p:sldId id="872" r:id="rId53"/>
    <p:sldId id="873" r:id="rId54"/>
    <p:sldId id="874" r:id="rId55"/>
    <p:sldId id="881" r:id="rId56"/>
    <p:sldId id="877" r:id="rId57"/>
    <p:sldId id="879" r:id="rId58"/>
    <p:sldId id="886" r:id="rId59"/>
    <p:sldId id="876" r:id="rId60"/>
    <p:sldId id="882" r:id="rId61"/>
    <p:sldId id="883" r:id="rId62"/>
    <p:sldId id="67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50"/>
            <p14:sldId id="852"/>
            <p14:sldId id="853"/>
            <p14:sldId id="854"/>
            <p14:sldId id="824"/>
            <p14:sldId id="825"/>
            <p14:sldId id="826"/>
            <p14:sldId id="827"/>
            <p14:sldId id="866"/>
            <p14:sldId id="828"/>
            <p14:sldId id="867"/>
            <p14:sldId id="829"/>
            <p14:sldId id="856"/>
            <p14:sldId id="868"/>
            <p14:sldId id="855"/>
            <p14:sldId id="857"/>
            <p14:sldId id="831"/>
            <p14:sldId id="833"/>
            <p14:sldId id="834"/>
            <p14:sldId id="835"/>
            <p14:sldId id="862"/>
            <p14:sldId id="842"/>
            <p14:sldId id="844"/>
            <p14:sldId id="843"/>
            <p14:sldId id="836"/>
            <p14:sldId id="837"/>
            <p14:sldId id="838"/>
            <p14:sldId id="858"/>
            <p14:sldId id="887"/>
            <p14:sldId id="888"/>
            <p14:sldId id="871"/>
            <p14:sldId id="839"/>
            <p14:sldId id="845"/>
            <p14:sldId id="865"/>
            <p14:sldId id="880"/>
            <p14:sldId id="846"/>
            <p14:sldId id="863"/>
            <p14:sldId id="847"/>
            <p14:sldId id="848"/>
            <p14:sldId id="878"/>
            <p14:sldId id="872"/>
            <p14:sldId id="873"/>
            <p14:sldId id="874"/>
            <p14:sldId id="881"/>
            <p14:sldId id="877"/>
            <p14:sldId id="879"/>
            <p14:sldId id="886"/>
            <p14:sldId id="876"/>
            <p14:sldId id="882"/>
            <p14:sldId id="88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1573" autoAdjust="0"/>
  </p:normalViewPr>
  <p:slideViewPr>
    <p:cSldViewPr snapToGrid="0">
      <p:cViewPr varScale="1">
        <p:scale>
          <a:sx n="113" d="100"/>
          <a:sy n="113" d="100"/>
        </p:scale>
        <p:origin x="1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7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42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5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19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5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78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6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34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88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2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42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3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8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706A2A-7B6C-B64C-B1D6-4B7E3F07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9" y="1701763"/>
            <a:ext cx="3000433" cy="44146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30567"/>
            <a:ext cx="8928906" cy="4511810"/>
          </a:xfrm>
        </p:spPr>
        <p:txBody>
          <a:bodyPr/>
          <a:lstStyle/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range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returns a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sequence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range(from, to, step)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261FE4A-BB3E-2743-92AC-5E7B2E549895}"/>
              </a:ext>
            </a:extLst>
          </p:cNvPr>
          <p:cNvSpPr/>
          <p:nvPr/>
        </p:nvSpPr>
        <p:spPr>
          <a:xfrm>
            <a:off x="3574263" y="2499989"/>
            <a:ext cx="3231271" cy="1187592"/>
          </a:xfrm>
          <a:prstGeom prst="wedgeRoundRectCallout">
            <a:avLst>
              <a:gd name="adj1" fmla="val -75249"/>
              <a:gd name="adj2" fmla="val -220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ea typeface="ＭＳ Ｐゴシック" charset="0"/>
                <a:cs typeface="Gill Sans MT"/>
              </a:rPr>
              <a:t>You can see the values in the range by creating a list from the sequence</a:t>
            </a:r>
          </a:p>
        </p:txBody>
      </p:sp>
    </p:spTree>
    <p:extLst>
      <p:ext uri="{BB962C8B-B14F-4D97-AF65-F5344CB8AC3E}">
        <p14:creationId xmlns:p14="http://schemas.microsoft.com/office/powerpoint/2010/main" val="203874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AE3AB-EE42-2E49-AB6E-EE6189B9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633"/>
            <a:ext cx="9144000" cy="2986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5321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34481" y="3593930"/>
            <a:ext cx="2401826" cy="996590"/>
          </a:xfrm>
          <a:prstGeom prst="wedgeRoundRectCallout">
            <a:avLst>
              <a:gd name="adj1" fmla="val -90405"/>
              <a:gd name="adj2" fmla="val 11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 ???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Why not 1?</a:t>
            </a:r>
          </a:p>
        </p:txBody>
      </p:sp>
    </p:spTree>
    <p:extLst>
      <p:ext uri="{BB962C8B-B14F-4D97-AF65-F5344CB8AC3E}">
        <p14:creationId xmlns:p14="http://schemas.microsoft.com/office/powerpoint/2010/main" val="136632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Pythonic function to calculate the sum of a range of integers from start, up to, but not including end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  <a:latin typeface="Gill Sans MT"/>
                <a:ea typeface="ＭＳ Ｐゴシック" charset="0"/>
                <a:cs typeface="Gill Sans MT"/>
              </a:rPr>
              <a:t>* Writing Pythonic code means to think about how Python works and take advantage of built-in functionality, even if it’s different from other programming languages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</a:t>
            </a:r>
            <a:r>
              <a:rPr lang="en-US" i="1" dirty="0">
                <a:latin typeface="Gill Sans MT"/>
                <a:cs typeface="Gill Sans MT"/>
              </a:rPr>
              <a:t>Pythonic*</a:t>
            </a:r>
            <a:r>
              <a:rPr lang="en-US" dirty="0">
                <a:latin typeface="Gill Sans MT"/>
                <a:cs typeface="Gill Sans MT"/>
              </a:rPr>
              <a:t>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CA5B8-8362-5748-A58A-64841A18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067182"/>
            <a:ext cx="8928906" cy="21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Strings are sequences too!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 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with strings (or any sequence)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loops and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E48EC-74B6-7B40-B2A5-B29FBA75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50" y="2474939"/>
            <a:ext cx="5105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11412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enumerate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 convenient way to assign an offset to an item in a sequence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enumerate() </a:t>
            </a:r>
            <a:r>
              <a:rPr lang="en-US" b="0" dirty="0">
                <a:latin typeface="Gill Sans MT"/>
                <a:cs typeface="Gill Sans MT"/>
              </a:rPr>
              <a:t>and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6CC69-8EBE-B847-9EB3-1D139D50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1" y="1757312"/>
            <a:ext cx="7045377" cy="45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30168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calculate the length of a string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happens if the string is empty?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function: string_length(str)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14119" y="2987465"/>
            <a:ext cx="3836587" cy="805046"/>
          </a:xfrm>
          <a:prstGeom prst="wedgeRoundRectCallout">
            <a:avLst>
              <a:gd name="adj1" fmla="val -78741"/>
              <a:gd name="adj2" fmla="val 360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Pythonic solution is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len(s)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0E297-7B4D-D84E-A9E3-6B984360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6" y="2312106"/>
            <a:ext cx="9105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FC07F0-A7D5-6648-A31E-C1BE6766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92058"/>
            <a:ext cx="8895353" cy="44073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87358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look for a character in a string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Write a function: in_string(target, string)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77390-5978-4849-AFA3-D2CBC449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140477"/>
            <a:ext cx="8785761" cy="298497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7833884" cy="2633074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helps you to iterate through multiple sequences </a:t>
            </a: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zip(*sequences)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stops after the shortest sequence is exhausted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zip(*sequences)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018200" y="4258389"/>
            <a:ext cx="3548471" cy="1030324"/>
          </a:xfrm>
          <a:prstGeom prst="wedgeRoundRectCallout">
            <a:avLst>
              <a:gd name="adj1" fmla="val -80945"/>
              <a:gd name="adj2" fmla="val 59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foo(*args) takes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246732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8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built-in operations for all sequences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would you implement these operations with loops?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Operations on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40482"/>
              </p:ext>
            </p:extLst>
          </p:nvPr>
        </p:nvGraphicFramePr>
        <p:xfrm>
          <a:off x="626531" y="1744132"/>
          <a:ext cx="7865535" cy="388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len(s)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  <a:r>
                        <a:rPr lang="en-US" baseline="0" dirty="0"/>
                        <a:t> the number of items in the sequence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len(‘hello’) == 5</a:t>
                      </a:r>
                    </a:p>
                    <a:p>
                      <a:r>
                        <a:rPr lang="en-US" dirty="0"/>
                        <a:t>len([‘a’, 1, 3.4]) ==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min(s)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min value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min(‘hello’) == ‘e’</a:t>
                      </a:r>
                    </a:p>
                    <a:p>
                      <a:r>
                        <a:rPr lang="en-US" dirty="0"/>
                        <a:t>min([1, 3.2, 7])</a:t>
                      </a:r>
                      <a:r>
                        <a:rPr lang="en-US" baseline="0" dirty="0"/>
                        <a:t> ==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max(s)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the max value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max(‘hello’) == ‘o’</a:t>
                      </a:r>
                    </a:p>
                    <a:p>
                      <a:r>
                        <a:rPr lang="en-US" dirty="0"/>
                        <a:t>max([1, 3.2, 7])</a:t>
                      </a:r>
                      <a:r>
                        <a:rPr lang="en-US" baseline="0" dirty="0"/>
                        <a:t> ==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value is in s else return False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‘e’ in ‘hello’ is True</a:t>
                      </a:r>
                    </a:p>
                    <a:p>
                      <a:r>
                        <a:rPr lang="en-US" dirty="0"/>
                        <a:t>3.2 in [1, 3.2, 7] is True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not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True if s is not a member of s else return False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‘x’ not in ‘hello’ is True</a:t>
                      </a:r>
                    </a:p>
                    <a:p>
                      <a:r>
                        <a:rPr lang="en-US" dirty="0"/>
                        <a:t>2 not in [1, 3.2, 7] is True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offer another way to loop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/>
                </a:solidFill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11637" y="3618021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63602" y="1982759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919133" y="2285999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953402" y="3348828"/>
            <a:ext cx="446871" cy="1"/>
          </a:xfrm>
          <a:prstGeom prst="bentConnector3">
            <a:avLst>
              <a:gd name="adj1" fmla="val 51895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V="1">
            <a:off x="4114802" y="2353735"/>
            <a:ext cx="2336801" cy="1777998"/>
          </a:xfrm>
          <a:prstGeom prst="bentConnector3">
            <a:avLst>
              <a:gd name="adj1" fmla="val -363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6004" y="2954167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8776" y="22067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180667" y="4075222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0104" y="5051339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6180666" y="5508539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02667" y="2082800"/>
            <a:ext cx="1735666" cy="84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15" idx="0"/>
          </p:cNvCxnSpPr>
          <p:nvPr/>
        </p:nvCxnSpPr>
        <p:spPr>
          <a:xfrm rot="5400000">
            <a:off x="5867117" y="2985188"/>
            <a:ext cx="2384339" cy="1747963"/>
          </a:xfrm>
          <a:prstGeom prst="bentConnector3">
            <a:avLst>
              <a:gd name="adj1" fmla="val 8515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3"/>
          </p:cNvCxnSpPr>
          <p:nvPr/>
        </p:nvCxnSpPr>
        <p:spPr>
          <a:xfrm flipV="1">
            <a:off x="7451071" y="2683933"/>
            <a:ext cx="490662" cy="132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DE4D0-E857-304C-8294-6CF18880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6" y="1738489"/>
            <a:ext cx="8746060" cy="44646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260975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79789" y="2946957"/>
            <a:ext cx="3396163" cy="707693"/>
          </a:xfrm>
          <a:prstGeom prst="wedgeRoundRectCallout">
            <a:avLst>
              <a:gd name="adj1" fmla="val -64902"/>
              <a:gd name="adj2" fmla="val 391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What if start &gt;= end?</a:t>
            </a:r>
          </a:p>
        </p:txBody>
      </p:sp>
    </p:spTree>
    <p:extLst>
      <p:ext uri="{BB962C8B-B14F-4D97-AF65-F5344CB8AC3E}">
        <p14:creationId xmlns:p14="http://schemas.microsoft.com/office/powerpoint/2010/main" val="381287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1FA927-58D9-D24B-8D6D-53547197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4" y="3877733"/>
            <a:ext cx="2772452" cy="125739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71374" y="3877733"/>
            <a:ext cx="3854278" cy="829178"/>
          </a:xfrm>
          <a:prstGeom prst="wedgeRoundRectCallout">
            <a:avLst>
              <a:gd name="adj1" fmla="val -58172"/>
              <a:gd name="adj2" fmla="val 15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while loop prints 0 until you interrupt the program.  Why?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Programs do exactly what they are told, not necessarily what we want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may go into an infinite loop if we’re not careful with </a:t>
            </a:r>
            <a:r>
              <a:rPr lang="en-US" sz="28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I do: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Always verify that the conditional becomes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False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so the loop terminates</a:t>
            </a: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Beware of infinite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are more flexible than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may require more code</a:t>
            </a:r>
          </a:p>
          <a:p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58947" y="2725746"/>
            <a:ext cx="0" cy="27925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7BB47D-0C25-CF42-89A5-D0A83960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1" y="2725746"/>
            <a:ext cx="29083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02F0A-B651-B341-B8FD-3D14AEA6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52" y="2725746"/>
            <a:ext cx="3771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If you are looping over a sequence, e.g. a range, a list, a string, 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 then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is </a:t>
            </a:r>
            <a:r>
              <a:rPr lang="is-IS" sz="2400" i="1">
                <a:latin typeface="Gill Sans MT" charset="0"/>
                <a:ea typeface="ＭＳ Ｐゴシック" charset="0"/>
                <a:cs typeface="ＭＳ Ｐゴシック" charset="0"/>
              </a:rPr>
              <a:t>probably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best</a:t>
            </a:r>
          </a:p>
          <a:p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If you know how many iterations in advance, then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is </a:t>
            </a:r>
            <a:r>
              <a:rPr lang="is-IS" sz="2400" i="1">
                <a:latin typeface="Gill Sans MT" charset="0"/>
                <a:ea typeface="ＭＳ Ｐゴシック" charset="0"/>
                <a:cs typeface="ＭＳ Ｐゴシック" charset="0"/>
              </a:rPr>
              <a:t>probably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best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must loop while some condition is True/False,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</a:t>
            </a:r>
            <a:r>
              <a:rPr lang="en-US" sz="2400" i="1" dirty="0">
                <a:latin typeface="Gill Sans MT"/>
                <a:ea typeface="ＭＳ Ｐゴシック" charset="0"/>
                <a:cs typeface="Gill Sans MT"/>
              </a:rPr>
              <a:t>probably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best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need a loop with a test in the middle or end,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</a:t>
            </a:r>
            <a:r>
              <a:rPr lang="en-US" sz="2400" i="1" dirty="0">
                <a:latin typeface="Gill Sans MT"/>
                <a:ea typeface="ＭＳ Ｐゴシック" charset="0"/>
                <a:cs typeface="Gill Sans MT"/>
              </a:rPr>
              <a:t>probably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best, but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may work as well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There’s no right or wrong answer.  It’s just a matter of style.  Choose the solution that makes your code easier to read, understand, and maintain.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5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middle, rather than the top, of a loop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29020" y="299798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3" name="Straight Arrow Connector 32"/>
          <p:cNvCxnSpPr>
            <a:stCxn id="19" idx="3"/>
          </p:cNvCxnSpPr>
          <p:nvPr/>
        </p:nvCxnSpPr>
        <p:spPr>
          <a:xfrm>
            <a:off x="7405063" y="3404596"/>
            <a:ext cx="452550" cy="3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68918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/>
          <p:cNvSpPr txBox="1">
            <a:spLocks/>
          </p:cNvSpPr>
          <p:nvPr/>
        </p:nvSpPr>
        <p:spPr>
          <a:xfrm>
            <a:off x="227013" y="1155977"/>
            <a:ext cx="8481555" cy="88315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Flags for conditional expressions are one solution but alternatives may be more concise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27013" y="3857043"/>
            <a:ext cx="8481555" cy="114186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Choose the alternative works best for the situation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2297845"/>
            <a:ext cx="4487227" cy="126605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flag = True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flag: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flag = False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7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Controlling the </a:t>
            </a:r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584700" y="2297845"/>
            <a:ext cx="35491" cy="15591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4632960" y="2311954"/>
            <a:ext cx="4511040" cy="127226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True: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break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3000675" cy="2416218"/>
          </a:xfrm>
        </p:spPr>
        <p:txBody>
          <a:bodyPr/>
          <a:lstStyle/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top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Where to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367070" y="1312759"/>
            <a:ext cx="3000675" cy="234975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in the middle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lvl="1">
              <a:spcAft>
                <a:spcPts val="0"/>
              </a:spcAft>
            </a:pP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</a:t>
            </a:r>
            <a:r>
              <a:rPr lang="en-US" sz="26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l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58562" y="1299249"/>
            <a:ext cx="3000675" cy="214204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bottom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8461" y="3774815"/>
            <a:ext cx="252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0 or more times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7165" y="3774815"/>
            <a:ext cx="252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at least once: statement</a:t>
            </a:r>
            <a:r>
              <a:rPr lang="en-US" baseline="-25000" dirty="0"/>
              <a:t>k..l</a:t>
            </a:r>
            <a:r>
              <a:rPr lang="en-US" dirty="0"/>
              <a:t> 0 or more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5283" y="3774815"/>
            <a:ext cx="271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</a:t>
            </a:r>
            <a:r>
              <a:rPr lang="en-US" i="1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i="1" baseline="-25000" dirty="0">
                <a:latin typeface="Courier New"/>
                <a:ea typeface="ＭＳ Ｐゴシック" charset="0"/>
                <a:cs typeface="Courier New"/>
              </a:rPr>
              <a:t>i</a:t>
            </a:r>
            <a:r>
              <a:rPr lang="en-US" baseline="-25000" dirty="0">
                <a:latin typeface="Courier New"/>
                <a:ea typeface="ＭＳ Ｐゴシック" charset="0"/>
                <a:cs typeface="Courier New"/>
              </a:rPr>
              <a:t>..j </a:t>
            </a:r>
            <a:r>
              <a:rPr lang="en-US" dirty="0"/>
              <a:t>at least once</a:t>
            </a:r>
          </a:p>
        </p:txBody>
      </p:sp>
    </p:spTree>
    <p:extLst>
      <p:ext uri="{BB962C8B-B14F-4D97-AF65-F5344CB8AC3E}">
        <p14:creationId xmlns:p14="http://schemas.microsoft.com/office/powerpoint/2010/main" val="149479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Write a function to calculate the number of digits in a number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e.g.  100 has 3; 2354 has 4; etc.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//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– floor division,  e.g.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9 // 2 == 4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Start with the number and continue doing floor division by 10 until we run out of digits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 or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loop?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Don’t know the number of iterations in advance so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loop is probably better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 in a number?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BD6A-CCCF-2E48-AF99-9854512E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743"/>
            <a:ext cx="9144000" cy="4982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970889" y="5276890"/>
            <a:ext cx="3787483" cy="432804"/>
          </a:xfrm>
          <a:prstGeom prst="wedgeRoundRectCallout">
            <a:avLst>
              <a:gd name="adj1" fmla="val -58628"/>
              <a:gd name="adj2" fmla="val -37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 boundary conditions, e.g. 0</a:t>
            </a:r>
          </a:p>
        </p:txBody>
      </p:sp>
    </p:spTree>
    <p:extLst>
      <p:ext uri="{BB962C8B-B14F-4D97-AF65-F5344CB8AC3E}">
        <p14:creationId xmlns:p14="http://schemas.microsoft.com/office/powerpoint/2010/main" val="154012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and Iterators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for loops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range()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while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Generators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B6244-BCD4-A548-9477-F805148D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60892"/>
            <a:ext cx="7253720" cy="50367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343423" y="2586704"/>
            <a:ext cx="3015519" cy="684668"/>
          </a:xfrm>
          <a:prstGeom prst="wedgeRoundRectCallout">
            <a:avLst>
              <a:gd name="adj1" fmla="val -59043"/>
              <a:gd name="adj2" fmla="val -226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print statement helps with debugging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13480" y="5843454"/>
            <a:ext cx="2759897" cy="354146"/>
          </a:xfrm>
          <a:prstGeom prst="wedgeRoundRectCallout">
            <a:avLst>
              <a:gd name="adj1" fmla="val -55119"/>
              <a:gd name="adj2" fmla="val -114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digits(123) returns 3</a:t>
            </a:r>
          </a:p>
        </p:txBody>
      </p:sp>
    </p:spTree>
    <p:extLst>
      <p:ext uri="{BB962C8B-B14F-4D97-AF65-F5344CB8AC3E}">
        <p14:creationId xmlns:p14="http://schemas.microsoft.com/office/powerpoint/2010/main" val="194309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446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5149023-EE53-4D47-AAC2-1474E6A0E5EB}"/>
              </a:ext>
            </a:extLst>
          </p:cNvPr>
          <p:cNvSpPr/>
          <p:nvPr/>
        </p:nvSpPr>
        <p:spPr>
          <a:xfrm>
            <a:off x="5044866" y="2211385"/>
            <a:ext cx="3577937" cy="838200"/>
          </a:xfrm>
          <a:prstGeom prst="wedgeRoundRectCallout">
            <a:avLst>
              <a:gd name="adj1" fmla="val -90808"/>
              <a:gd name="adj2" fmla="val 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entering the loop if n == 0.   Just, change ‘&gt;’ to ‘ &gt;=‘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That will fix it!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29C19EE-5C81-6E49-97B2-A281E60AB729}"/>
              </a:ext>
            </a:extLst>
          </p:cNvPr>
          <p:cNvSpPr/>
          <p:nvPr/>
        </p:nvSpPr>
        <p:spPr>
          <a:xfrm>
            <a:off x="5019254" y="3126774"/>
            <a:ext cx="3603549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Not so fast!!!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Walk through the logic by hand.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Will the condition ever be False?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E739E4-E21E-D849-AA8D-A607E8D4C618}"/>
              </a:ext>
            </a:extLst>
          </p:cNvPr>
          <p:cNvSpPr/>
          <p:nvPr/>
        </p:nvSpPr>
        <p:spPr>
          <a:xfrm>
            <a:off x="5044866" y="4042163"/>
            <a:ext cx="3577937" cy="838200"/>
          </a:xfrm>
          <a:prstGeom prst="wedgeRoundRectCallout">
            <a:avLst>
              <a:gd name="adj1" fmla="val -91844"/>
              <a:gd name="adj2" fmla="val -81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No, 0 // 10 == 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We’re stuck in an infinite loop!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Time for ^C</a:t>
            </a:r>
          </a:p>
        </p:txBody>
      </p:sp>
    </p:spTree>
    <p:extLst>
      <p:ext uri="{BB962C8B-B14F-4D97-AF65-F5344CB8AC3E}">
        <p14:creationId xmlns:p14="http://schemas.microsoft.com/office/powerpoint/2010/main" val="346580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AC003A8-88EE-C749-9600-D34C3C0D1A7B}"/>
              </a:ext>
            </a:extLst>
          </p:cNvPr>
          <p:cNvSpPr/>
          <p:nvPr/>
        </p:nvSpPr>
        <p:spPr>
          <a:xfrm>
            <a:off x="4763763" y="2116476"/>
            <a:ext cx="4229980" cy="481890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can we fix the problem with 0?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018561D-2426-CC48-9E1D-E052D8CF32B9}"/>
              </a:ext>
            </a:extLst>
          </p:cNvPr>
          <p:cNvSpPr/>
          <p:nvPr/>
        </p:nvSpPr>
        <p:spPr>
          <a:xfrm>
            <a:off x="4763762" y="2765606"/>
            <a:ext cx="4229981" cy="890559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Wait! </a:t>
            </a:r>
            <a:r>
              <a:rPr lang="en-US" dirty="0">
                <a:solidFill>
                  <a:schemeClr val="bg1"/>
                </a:solidFill>
              </a:rPr>
              <a:t>What about negative numbers?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Work through the logic by hand</a:t>
            </a:r>
            <a:r>
              <a:rPr lang="is-IS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is-IS">
                <a:solidFill>
                  <a:schemeClr val="bg1"/>
                </a:solidFill>
              </a:rPr>
              <a:t>-1 // 10 == -1 (infinite loop)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2D284F-58F1-3144-BCEE-B23C4A103494}"/>
              </a:ext>
            </a:extLst>
          </p:cNvPr>
          <p:cNvSpPr/>
          <p:nvPr/>
        </p:nvSpPr>
        <p:spPr>
          <a:xfrm>
            <a:off x="4763762" y="3819423"/>
            <a:ext cx="4263494" cy="525956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 is valid only for positive integers!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7F72A4-F189-5946-A15D-C2826599C370}"/>
              </a:ext>
            </a:extLst>
          </p:cNvPr>
          <p:cNvSpPr/>
          <p:nvPr/>
        </p:nvSpPr>
        <p:spPr>
          <a:xfrm>
            <a:off x="4763762" y="4508638"/>
            <a:ext cx="4229981" cy="479642"/>
          </a:xfrm>
          <a:prstGeom prst="wedgeRoundRectCallout">
            <a:avLst>
              <a:gd name="adj1" fmla="val -46186"/>
              <a:gd name="adj2" fmla="val -2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missing test cases for &lt; = 0</a:t>
            </a:r>
          </a:p>
        </p:txBody>
      </p:sp>
    </p:spTree>
    <p:extLst>
      <p:ext uri="{BB962C8B-B14F-4D97-AF65-F5344CB8AC3E}">
        <p14:creationId xmlns:p14="http://schemas.microsoft.com/office/powerpoint/2010/main" val="1484552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DAC36-911D-954B-9480-1AB6E743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51470"/>
            <a:ext cx="6780186" cy="521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digits(0)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228465" y="2149097"/>
            <a:ext cx="3819237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Sometimes we just need to start over and try a different approach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28466" y="3330063"/>
            <a:ext cx="3819237" cy="838200"/>
          </a:xfrm>
          <a:prstGeom prst="wedgeRoundRectCallout">
            <a:avLst>
              <a:gd name="adj1" fmla="val -80738"/>
              <a:gd name="adj2" fmla="val -13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Exit from the middle of the loop rather than the top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046FB8F-E48C-7D48-9B16-EE2ED7ECA6C2}"/>
              </a:ext>
            </a:extLst>
          </p:cNvPr>
          <p:cNvSpPr/>
          <p:nvPr/>
        </p:nvSpPr>
        <p:spPr>
          <a:xfrm>
            <a:off x="4228464" y="4511029"/>
            <a:ext cx="3819237" cy="838200"/>
          </a:xfrm>
          <a:prstGeom prst="wedgeRoundRectCallout">
            <a:avLst>
              <a:gd name="adj1" fmla="val -34628"/>
              <a:gd name="adj2" fmla="val 162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solution passes all of the previous tests…</a:t>
            </a:r>
          </a:p>
        </p:txBody>
      </p:sp>
    </p:spTree>
    <p:extLst>
      <p:ext uri="{BB962C8B-B14F-4D97-AF65-F5344CB8AC3E}">
        <p14:creationId xmlns:p14="http://schemas.microsoft.com/office/powerpoint/2010/main" val="128192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09970" y="1318873"/>
            <a:ext cx="8783656" cy="271700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Consider alternative solutions then choose the “best”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Readability/maintainability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Consistency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Being “too clever” may cause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  Pythonic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63B87-EBDD-784A-A1CA-479A5E8B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" y="975574"/>
            <a:ext cx="8534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break</a:t>
            </a:r>
            <a:r>
              <a:rPr lang="en-US" dirty="0">
                <a:latin typeface="Gill Sans MT"/>
                <a:cs typeface="Gill Sans MT"/>
              </a:rPr>
              <a:t> out of </a:t>
            </a:r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3744" y="4742001"/>
            <a:ext cx="78367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 is fairly unusual</a:t>
            </a:r>
          </a:p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BB764-E54C-7849-9B11-0321AF5A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7" y="1136097"/>
            <a:ext cx="6612640" cy="36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1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2867" y="867548"/>
            <a:ext cx="8689074" cy="47670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offers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statements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6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while/else, 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85925-9390-FE41-8D41-5247E7AA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0" y="2318241"/>
            <a:ext cx="8070320" cy="3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7324"/>
            <a:ext cx="8689074" cy="4767001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8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3E042-9628-8C41-84A2-950513FE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9" y="2018402"/>
            <a:ext cx="7495442" cy="38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exits the loop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continue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skips the rest the loop and continues at the next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96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several types of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sequences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Both ordered and unordered collections of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support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iterators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iterate over the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Sequences:</a:t>
            </a:r>
          </a:p>
          <a:p>
            <a:pPr lvl="2"/>
            <a:endParaRPr lang="en-US" sz="1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Sequences and iterators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3723A-03A2-DC49-8B42-5C393B30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6168"/>
            <a:ext cx="9144000" cy="30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5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continue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continue</a:t>
            </a:r>
            <a:endParaRPr lang="en-US" dirty="0">
              <a:solidFill>
                <a:srgbClr val="0070C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3117" y="3047145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27" name="Straight Arrow Connector 26"/>
          <p:cNvCxnSpPr>
            <a:stCxn id="19" idx="1"/>
          </p:cNvCxnSpPr>
          <p:nvPr/>
        </p:nvCxnSpPr>
        <p:spPr>
          <a:xfrm flipH="1">
            <a:off x="4596581" y="3404596"/>
            <a:ext cx="276544" cy="8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3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Continue to next item 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208" y="4978961"/>
            <a:ext cx="7836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 or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, but sometimes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/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 is best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E6CC7-5C04-F845-A82F-D51DFE31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7" y="1106527"/>
            <a:ext cx="6953625" cy="38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8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loops are very common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52971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ABEC-EDD5-9C4F-A8B5-09CA9C8E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9" y="1906887"/>
            <a:ext cx="7432322" cy="41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8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81556" cy="491976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Generators create custom sequences with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lazy evaluation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generator creates the next item in the sequence </a:t>
            </a:r>
            <a:r>
              <a:rPr lang="en-US" sz="2200" b="1" i="1" dirty="0">
                <a:latin typeface="Gill Sans MT" charset="0"/>
                <a:ea typeface="ＭＳ Ｐゴシック" charset="0"/>
                <a:cs typeface="ＭＳ Ｐゴシック" charset="0"/>
              </a:rPr>
              <a:t>on demand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Don’t create the next item until requested</a:t>
            </a:r>
            <a:endParaRPr lang="en-US" sz="22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Consider a system that collects data from an internet feed, e.g. the Twitter feed for Python tweets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for tweet in twitter_feed():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tweet.analyze()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We could read N tweets in advance and store them in a list or we can use a generator to get the next tweet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Generators are great for co-routines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file | filter1 | filter2 | filter3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72A624-606A-7946-A0DA-380D5E52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1" y="1817511"/>
            <a:ext cx="4776619" cy="4385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2070" y="1052213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generator looks just like any other function, except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Generators include one or more </a:t>
            </a: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yield</a:t>
            </a:r>
            <a:r>
              <a:rPr lang="en-US" sz="1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expressions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05953" y="2713922"/>
            <a:ext cx="3721612" cy="370966"/>
          </a:xfrm>
          <a:prstGeom prst="wedgeRoundRectCallout">
            <a:avLst>
              <a:gd name="adj1" fmla="val -98672"/>
              <a:gd name="adj2" fmla="val 25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7 and wait for the next call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05953" y="3238798"/>
            <a:ext cx="3721612" cy="370966"/>
          </a:xfrm>
          <a:prstGeom prst="wedgeRoundRectCallout">
            <a:avLst>
              <a:gd name="adj1" fmla="val -99250"/>
              <a:gd name="adj2" fmla="val -91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4 and wait for the next call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906654" y="3763674"/>
            <a:ext cx="3721612" cy="370966"/>
          </a:xfrm>
          <a:prstGeom prst="wedgeRoundRectCallout">
            <a:avLst>
              <a:gd name="adj1" fmla="val -99554"/>
              <a:gd name="adj2" fmla="val -210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3 and wait for the next call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905953" y="4577772"/>
            <a:ext cx="3721612" cy="543119"/>
          </a:xfrm>
          <a:prstGeom prst="wedgeRoundRectCallout">
            <a:avLst>
              <a:gd name="adj1" fmla="val -5819"/>
              <a:gd name="adj2" fmla="val 406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ends on implicit or explicit return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248A98-64A0-EB41-A1B8-1AA6EE13B8D6}"/>
              </a:ext>
            </a:extLst>
          </p:cNvPr>
          <p:cNvSpPr/>
          <p:nvPr/>
        </p:nvSpPr>
        <p:spPr>
          <a:xfrm>
            <a:off x="5010318" y="1886687"/>
            <a:ext cx="3721612" cy="370966"/>
          </a:xfrm>
          <a:prstGeom prst="wedgeRoundRectCallout">
            <a:avLst>
              <a:gd name="adj1" fmla="val -42859"/>
              <a:gd name="adj2" fmla="val 832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a sequence of int values</a:t>
            </a:r>
          </a:p>
        </p:txBody>
      </p:sp>
    </p:spTree>
    <p:extLst>
      <p:ext uri="{BB962C8B-B14F-4D97-AF65-F5344CB8AC3E}">
        <p14:creationId xmlns:p14="http://schemas.microsoft.com/office/powerpoint/2010/main" val="58894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170118-350E-8847-B234-C1121FB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38578"/>
            <a:ext cx="7351284" cy="5195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38D69C-89EA-7446-AB3F-22E98A7D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14560"/>
            <a:ext cx="7351284" cy="51954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266701" y="2166560"/>
            <a:ext cx="3810000" cy="619551"/>
          </a:xfrm>
          <a:prstGeom prst="wedgeRoundRectCallout">
            <a:avLst>
              <a:gd name="adj1" fmla="val -76874"/>
              <a:gd name="adj2" fmla="val 61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”returns” the value, but execution continues here on next call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479800" y="3940454"/>
            <a:ext cx="3721612" cy="593610"/>
          </a:xfrm>
          <a:prstGeom prst="wedgeRoundRectCallout">
            <a:avLst>
              <a:gd name="adj1" fmla="val -45830"/>
              <a:gd name="adj2" fmla="val 79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exits on implicit or explicit return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79800" y="4729739"/>
            <a:ext cx="3721612" cy="988879"/>
          </a:xfrm>
          <a:prstGeom prst="wedgeRoundRectCallout">
            <a:avLst>
              <a:gd name="adj1" fmla="val -43100"/>
              <a:gd name="adj2" fmla="val 233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Parameters and local variables are maintained across subsequent yields until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697639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Running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A88FE-EC54-B34B-AF3A-DA9D1499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39" y="1345876"/>
            <a:ext cx="3640161" cy="474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7A349-A5EE-4B44-8917-F400039CC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5027"/>
            <a:ext cx="5479644" cy="31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2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673D0E-B282-9347-896A-E638AE0F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5" y="1148947"/>
            <a:ext cx="4864276" cy="50602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Yield from any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437269" y="1450505"/>
            <a:ext cx="2634287" cy="1574917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works for sequences of any type, e.g. strings, lists, tuples,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6413" y="1080590"/>
            <a:ext cx="848155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that counts from 0 up to a limit and then back to 0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e.g.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0, 1, 2, 3, 2, 1, 0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start?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up to limit?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range(0, limit + 1)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down limit to 0?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 – 1, -1, -1)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Wait… we can simplify that a little…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# 0 to n – 1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range(limit, -1, -1) # n down to 0</a:t>
            </a: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59400" y="2227517"/>
            <a:ext cx="3236684" cy="795083"/>
          </a:xfrm>
          <a:prstGeom prst="wedgeRoundRectCallout">
            <a:avLst>
              <a:gd name="adj1" fmla="val -86930"/>
              <a:gd name="adj2" fmla="val -293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</p:spTree>
    <p:extLst>
      <p:ext uri="{BB962C8B-B14F-4D97-AF65-F5344CB8AC3E}">
        <p14:creationId xmlns:p14="http://schemas.microsoft.com/office/powerpoint/2010/main" val="7645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8C446-0E5D-0C41-B680-D73D350A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5" y="2063948"/>
            <a:ext cx="6400800" cy="3086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01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Lists are ordered so the order is predictable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56993" y="3336064"/>
            <a:ext cx="3354917" cy="953714"/>
          </a:xfrm>
          <a:prstGeom prst="wedgeRoundRectCallout">
            <a:avLst>
              <a:gd name="adj1" fmla="val -134656"/>
              <a:gd name="adj2" fmla="val -54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gets the first, then each subsequent value of small_ints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22615" y="1607196"/>
            <a:ext cx="2401826" cy="589993"/>
          </a:xfrm>
          <a:prstGeom prst="wedgeRoundRectCallout">
            <a:avLst>
              <a:gd name="adj1" fmla="val -63012"/>
              <a:gd name="adj2" fmla="val 3989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Software people like to start at 0, not 1</a:t>
            </a:r>
          </a:p>
        </p:txBody>
      </p:sp>
    </p:spTree>
    <p:extLst>
      <p:ext uri="{BB962C8B-B14F-4D97-AF65-F5344CB8AC3E}">
        <p14:creationId xmlns:p14="http://schemas.microsoft.com/office/powerpoint/2010/main" val="256308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C749C-7C2A-1D4C-9FB6-93DDD710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3897"/>
            <a:ext cx="8534400" cy="4889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13111" y="3173626"/>
            <a:ext cx="3236684" cy="795083"/>
          </a:xfrm>
          <a:prstGeom prst="wedgeRoundRectCallout">
            <a:avLst>
              <a:gd name="adj1" fmla="val -82396"/>
              <a:gd name="adj2" fmla="val -84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</p:spTree>
    <p:extLst>
      <p:ext uri="{BB962C8B-B14F-4D97-AF65-F5344CB8AC3E}">
        <p14:creationId xmlns:p14="http://schemas.microsoft.com/office/powerpoint/2010/main" val="1222189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1A68C6-FC8F-5243-B472-B41F4ACE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7" y="1157807"/>
            <a:ext cx="6350262" cy="5038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Unbounded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039047" y="2470664"/>
            <a:ext cx="3641415" cy="579183"/>
          </a:xfrm>
          <a:prstGeom prst="wedgeRoundRectCallout">
            <a:avLst>
              <a:gd name="adj1" fmla="val -61496"/>
              <a:gd name="adj2" fmla="val -36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the next integer for as long an anyone calls __next()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460948" y="4429977"/>
            <a:ext cx="3439210" cy="636774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to limit the number of calls to avoid infinite loop</a:t>
            </a:r>
          </a:p>
        </p:txBody>
      </p:sp>
    </p:spTree>
    <p:extLst>
      <p:ext uri="{BB962C8B-B14F-4D97-AF65-F5344CB8AC3E}">
        <p14:creationId xmlns:p14="http://schemas.microsoft.com/office/powerpoint/2010/main" val="772066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5CFC4-ACCB-084E-8E64-B8016271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755"/>
            <a:ext cx="9144000" cy="5040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 next()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671032" y="5286278"/>
            <a:ext cx="3641415" cy="579183"/>
          </a:xfrm>
          <a:prstGeom prst="wedgeRoundRectCallout">
            <a:avLst>
              <a:gd name="adj1" fmla="val -51363"/>
              <a:gd name="adj2" fmla="val -892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next(generator) gets the next value from a generator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509292" y="1697326"/>
            <a:ext cx="3641415" cy="727350"/>
          </a:xfrm>
          <a:prstGeom prst="wedgeRoundRectCallout">
            <a:avLst>
              <a:gd name="adj1" fmla="val -98170"/>
              <a:gd name="adj2" fmla="val 589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Wait!!! 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while True </a:t>
            </a:r>
            <a:r>
              <a:rPr lang="en-US" dirty="0">
                <a:solidFill>
                  <a:schemeClr val="bg1"/>
                </a:solidFill>
              </a:rPr>
              <a:t>with no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?  That’s an infinite loop!?!?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491739" y="2769952"/>
            <a:ext cx="3641415" cy="923899"/>
          </a:xfrm>
          <a:prstGeom prst="wedgeRoundRectCallout">
            <a:avLst>
              <a:gd name="adj1" fmla="val -77694"/>
              <a:gd name="adj2" fmla="val -43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next() </a:t>
            </a:r>
            <a:r>
              <a:rPr lang="en-US" dirty="0">
                <a:solidFill>
                  <a:schemeClr val="bg1"/>
                </a:solidFill>
              </a:rPr>
              <a:t>is called only when next value is needed, so yes, it’s an infinite loop, but not a problem</a:t>
            </a:r>
          </a:p>
        </p:txBody>
      </p:sp>
    </p:spTree>
    <p:extLst>
      <p:ext uri="{BB962C8B-B14F-4D97-AF65-F5344CB8AC3E}">
        <p14:creationId xmlns:p14="http://schemas.microsoft.com/office/powerpoint/2010/main" val="432757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3012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Any time you need a sequence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Generators are more efficient than prepopulating a list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While waiting for asynchronous events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lazy evaluation makes sense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very large sequences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you may need to read multiple lines from a file to retrieve a single entry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generators?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83" y="4557010"/>
            <a:ext cx="2337528" cy="1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flow: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3850" y="3021932"/>
            <a:ext cx="1887443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Assign next item to loop variable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2371" y="405828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12802" y="1203826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10887" y="3712380"/>
            <a:ext cx="13369" cy="3395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784071" y="1484563"/>
            <a:ext cx="2667000" cy="1090498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items in the sequence?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894136" y="2798495"/>
            <a:ext cx="44687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V="1">
            <a:off x="3556000" y="2178050"/>
            <a:ext cx="3384550" cy="1708150"/>
          </a:xfrm>
          <a:prstGeom prst="bentConnector3">
            <a:avLst>
              <a:gd name="adj1" fmla="val 281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12204" y="24969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8776" y="16733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113136" y="4515488"/>
            <a:ext cx="8871" cy="208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5493" y="1673361"/>
            <a:ext cx="402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for item in sequence:</a:t>
            </a:r>
          </a:p>
          <a:p>
            <a:r>
              <a:rPr lang="en-US" sz="2000" dirty="0">
                <a:latin typeface="Courier" pitchFamily="2" charset="0"/>
              </a:rPr>
              <a:t>    Statement</a:t>
            </a:r>
            <a:r>
              <a:rPr lang="en-US" sz="2000" baseline="-25000" dirty="0">
                <a:latin typeface="Courier" pitchFamily="2" charset="0"/>
              </a:rPr>
              <a:t>1..n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r>
              <a:rPr lang="en-US" sz="2000" dirty="0">
                <a:latin typeface="Courier" pitchFamily="2" charset="0"/>
              </a:rPr>
              <a:t>Statement</a:t>
            </a:r>
            <a:r>
              <a:rPr lang="en-US" sz="2000" baseline="-25000" dirty="0">
                <a:latin typeface="Courier" pitchFamily="2" charset="0"/>
              </a:rPr>
              <a:t>n+1</a:t>
            </a:r>
          </a:p>
          <a:p>
            <a:pPr algn="ctr"/>
            <a:endParaRPr lang="en-US" sz="1600" baseline="-25000" dirty="0"/>
          </a:p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152371" y="5296872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6112933" y="5754072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387850" y="1320800"/>
            <a:ext cx="1714500" cy="6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9" idx="0"/>
          </p:cNvCxnSpPr>
          <p:nvPr/>
        </p:nvCxnSpPr>
        <p:spPr>
          <a:xfrm rot="5400000">
            <a:off x="5414151" y="2754471"/>
            <a:ext cx="3245821" cy="1838980"/>
          </a:xfrm>
          <a:prstGeom prst="bentConnector3">
            <a:avLst>
              <a:gd name="adj1" fmla="val 8964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29500" y="2032000"/>
            <a:ext cx="520700" cy="127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2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FFE26B-A0EC-2843-972B-0A987315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7" y="1941599"/>
            <a:ext cx="6136793" cy="42557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6455" y="997614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Let’s calculate the sum of the values in small_ints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Iterate through the values from first to last</a:t>
            </a:r>
          </a:p>
          <a:p>
            <a:pPr lvl="1"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479957" y="2727025"/>
            <a:ext cx="4532023" cy="942876"/>
          </a:xfrm>
          <a:prstGeom prst="wedgeRoundRectCallout">
            <a:avLst>
              <a:gd name="adj1" fmla="val -82719"/>
              <a:gd name="adj2" fmla="val -204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total</a:t>
            </a:r>
            <a:r>
              <a:rPr lang="en-US" sz="2000" dirty="0">
                <a:solidFill>
                  <a:schemeClr val="bg1"/>
                </a:solidFill>
              </a:rPr>
              <a:t> will track the running total.   Be sure to initialize it properly!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35CDB9-3D32-5547-B1AF-0B393659E18E}"/>
              </a:ext>
            </a:extLst>
          </p:cNvPr>
          <p:cNvSpPr/>
          <p:nvPr/>
        </p:nvSpPr>
        <p:spPr>
          <a:xfrm>
            <a:off x="4770586" y="4032355"/>
            <a:ext cx="3736622" cy="581531"/>
          </a:xfrm>
          <a:prstGeom prst="wedgeRoundRectCallout">
            <a:avLst>
              <a:gd name="adj1" fmla="val -82135"/>
              <a:gd name="adj2" fmla="val -1407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if small_ints is empty?</a:t>
            </a:r>
          </a:p>
        </p:txBody>
      </p:sp>
    </p:spTree>
    <p:extLst>
      <p:ext uri="{BB962C8B-B14F-4D97-AF65-F5344CB8AC3E}">
        <p14:creationId xmlns:p14="http://schemas.microsoft.com/office/powerpoint/2010/main" val="88054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 are very powerful, but what if we want the first 1000?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Other languages use counters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/* C/C++ for loops */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 (i = 0; i &lt; 1000; i++) {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cout &lt;&lt; i;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}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Range of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16076-3F79-7B46-8229-DA6305EA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20989"/>
            <a:ext cx="6527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B11AF-E0D1-CD44-BD99-6A98895F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" y="2633196"/>
            <a:ext cx="8004748" cy="30092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loops iterate over sequences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range()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returns a sequence that supports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range()</a:t>
            </a:r>
            <a:r>
              <a:rPr lang="en-US" dirty="0">
                <a:latin typeface="Gill Sans MT"/>
                <a:cs typeface="Gill Sans MT"/>
              </a:rPr>
              <a:t>: a new sequence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42035" y="2633196"/>
            <a:ext cx="3936649" cy="757766"/>
          </a:xfrm>
          <a:prstGeom prst="wedgeRoundRectCallout">
            <a:avLst>
              <a:gd name="adj1" fmla="val -56780"/>
              <a:gd name="adj2" fmla="val 51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From 0, up to, but </a:t>
            </a:r>
            <a:r>
              <a:rPr lang="en-US" sz="2000" b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including </a:t>
            </a:r>
            <a:r>
              <a:rPr lang="en-US" sz="2000" b="1" i="1" dirty="0">
                <a:solidFill>
                  <a:schemeClr val="bg1"/>
                </a:solidFill>
              </a:rPr>
              <a:t>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happens frequently in Python</a:t>
            </a:r>
          </a:p>
        </p:txBody>
      </p:sp>
    </p:spTree>
    <p:extLst>
      <p:ext uri="{BB962C8B-B14F-4D97-AF65-F5344CB8AC3E}">
        <p14:creationId xmlns:p14="http://schemas.microsoft.com/office/powerpoint/2010/main" val="272662108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131355</TotalTime>
  <Words>2341</Words>
  <Application>Microsoft Macintosh PowerPoint</Application>
  <PresentationFormat>On-screen Show (4:3)</PresentationFormat>
  <Paragraphs>761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Sequences and iterators</vt:lpstr>
      <vt:lpstr>Iterating through the items in a list</vt:lpstr>
      <vt:lpstr>Program flow: for loop</vt:lpstr>
      <vt:lpstr>Iterating through the items in a list</vt:lpstr>
      <vt:lpstr>Range of integers</vt:lpstr>
      <vt:lpstr>range(): a new sequence type</vt:lpstr>
      <vt:lpstr>range(from, to, step)</vt:lpstr>
      <vt:lpstr>Write a function… </vt:lpstr>
      <vt:lpstr>Write a Pythonic* function </vt:lpstr>
      <vt:lpstr>For loops and strings</vt:lpstr>
      <vt:lpstr>enumerate() and sequences</vt:lpstr>
      <vt:lpstr>Write a function: string_length(str)</vt:lpstr>
      <vt:lpstr>Write a function: in_string(target, string)</vt:lpstr>
      <vt:lpstr>zip(*sequences)</vt:lpstr>
      <vt:lpstr>Operations on sequences</vt:lpstr>
      <vt:lpstr>While loops</vt:lpstr>
      <vt:lpstr>Write a function… </vt:lpstr>
      <vt:lpstr>Beware of infinite loops</vt:lpstr>
      <vt:lpstr>while loops</vt:lpstr>
      <vt:lpstr>When to use for and while</vt:lpstr>
      <vt:lpstr>Break out</vt:lpstr>
      <vt:lpstr>break out</vt:lpstr>
      <vt:lpstr>Controlling the while loop</vt:lpstr>
      <vt:lpstr>Where to test?</vt:lpstr>
      <vt:lpstr>How many digits in a number?</vt:lpstr>
      <vt:lpstr>How many digits?</vt:lpstr>
      <vt:lpstr>Debugging digits()</vt:lpstr>
      <vt:lpstr>Testing digits()</vt:lpstr>
      <vt:lpstr>Testing digits()</vt:lpstr>
      <vt:lpstr>Testing digits()</vt:lpstr>
      <vt:lpstr>Debugging digits(0)</vt:lpstr>
      <vt:lpstr>How many digits?  Pythonic solution</vt:lpstr>
      <vt:lpstr>break out of for loop</vt:lpstr>
      <vt:lpstr>while/else, for/else</vt:lpstr>
      <vt:lpstr>Using for/else</vt:lpstr>
      <vt:lpstr>continue</vt:lpstr>
      <vt:lpstr>continue</vt:lpstr>
      <vt:lpstr>Continue to next item in for loop</vt:lpstr>
      <vt:lpstr>Nested loops</vt:lpstr>
      <vt:lpstr>PowerPoint Presentation</vt:lpstr>
      <vt:lpstr>Generators</vt:lpstr>
      <vt:lpstr>Writing generator functions</vt:lpstr>
      <vt:lpstr>Writing generator functions</vt:lpstr>
      <vt:lpstr>Running generator functions</vt:lpstr>
      <vt:lpstr>Yield from any sequence</vt:lpstr>
      <vt:lpstr>Write a generator…</vt:lpstr>
      <vt:lpstr>Write a generator…</vt:lpstr>
      <vt:lpstr>Unbounded generators</vt:lpstr>
      <vt:lpstr>Generator next()</vt:lpstr>
      <vt:lpstr>When to use generators?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1855</cp:revision>
  <cp:lastPrinted>2014-07-29T20:42:09Z</cp:lastPrinted>
  <dcterms:created xsi:type="dcterms:W3CDTF">2013-11-01T14:42:31Z</dcterms:created>
  <dcterms:modified xsi:type="dcterms:W3CDTF">2020-02-13T15:48:19Z</dcterms:modified>
</cp:coreProperties>
</file>